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A33-B06F-2079-0C3E-9A94264DB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0E9C6-5B48-F511-EA02-AA82AF719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AF2A9-1117-E303-41C8-4479451E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24089-DF70-4723-6076-0134EAF9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7211-0EDA-0E38-7BC3-E6EF35B3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705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9231-64B7-D0A1-8186-D7B9A161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265D2-C943-F2D0-9C78-63FB6967E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A6A0D-7445-F525-24B3-2E691AB0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3D7A4-4E71-2F17-3291-21B4200C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C4B42-603F-BC20-383C-EBD52757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02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1C3EF-7F7F-B0C1-5BAA-E8560E453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44EB3-77B9-0CB9-46E9-70361C5C2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D94F8-37F9-A350-5B28-F515D925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FC41D-0003-28D9-354C-2AD720A8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0C218-3ABC-0837-2B81-DFE72447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65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0972-32E6-5FBF-1A7F-D1B715DD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C1F2-0055-4B04-0101-26994A85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705B-3B45-BBE6-A796-895C432C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13DC-E2A8-1332-B565-29AC05D6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F6BD-6381-7295-F869-64B7D0A3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38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C7C4-6C69-CA6C-CA16-2C398FC5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EE70D-98C8-8196-A9D5-90312BA76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2931D-17D5-E8E2-E878-6E5573F6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6E0B8-1EE3-E44C-2AB6-189FA7C9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660EE-9660-4012-480E-D4940CEA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22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9C00-9708-BF85-0F9A-7C7DD255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87D9D-E001-48B5-C49B-6B5881E05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B9190-72BE-6F7D-1F48-0C1A84265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FE667-206A-56ED-DB01-FE21A231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B76D6-6F52-ED74-7A30-6ED6E829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5956D-CD78-8BE5-1790-3161E43C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5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505F-A96E-6315-CC42-2BAC873E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D69D1-F8BF-6FE6-72EE-B7785A652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C7164-9B4E-CBB1-1017-136A21F19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078ED-140A-D129-9CEB-710C364A0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266A9-C36E-2AD6-1CE8-14E448185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DA6EF-DBD9-AA84-A449-1A47B74C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3799C-D5BC-9F7B-AC41-202A412D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37FDF2-933B-6EF6-4894-B24DD84E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69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F9A5-3AA4-2DC0-4500-AA0A94C3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0D406-A80A-DD0E-AA4E-4344422E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F8BE3-FA08-749E-4C2A-ECC7E621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302A1-362C-AC81-8D4D-5E61DA2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16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884394-F763-0178-1145-00E68541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F825F-D6CB-F37C-D557-69D14E80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8E43-4B0D-4F16-6DC7-426992BE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9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6E8A-B059-4E1F-85EC-44C07C20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92D3-AE28-30FA-E702-6EBA05F7A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03957-AA53-03BD-A166-5288D4224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37DEA-D63F-8AC2-A5AA-4ADC3DB5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3B481-5325-2431-D241-E7C6FF59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F254C-5516-E86E-9EA4-C17DA254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0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6AB6-5E8A-E486-C035-A2C458C7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75357-EA91-C0E6-AE27-88809B07D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3A12A-7657-96FC-15FA-A09AE866C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25D24-46AB-E7A3-EAFC-C7CC70617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2B35A-9704-6687-DD7A-9537EE0E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FBBFC-3DDC-B51B-552A-D1BAABDC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6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9BAE8-956A-60A8-D028-452CBECC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5512F-789F-19F9-1DEF-5A535B24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8110-911C-5547-D68D-ACBA0E1CD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5302C-9C62-430E-852D-038BBA9A032F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86639-5164-421A-935B-F2BC214EA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7C2F-02E5-BC57-DEC7-45367870A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9D9E4-1DCA-4DC8-A2EC-EC480E429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70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27D3-06C1-BEAF-92C4-68EEBB0EF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794" y="1122363"/>
            <a:ext cx="8780206" cy="1525587"/>
          </a:xfrm>
        </p:spPr>
        <p:txBody>
          <a:bodyPr>
            <a:normAutofit/>
          </a:bodyPr>
          <a:lstStyle/>
          <a:p>
            <a:r>
              <a:rPr lang="en-IN" dirty="0"/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68F1A-84EC-7B56-36BD-B1D5430C7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121" y="1600200"/>
            <a:ext cx="9458632" cy="4434840"/>
          </a:xfrm>
        </p:spPr>
        <p:txBody>
          <a:bodyPr>
            <a:normAutofit/>
          </a:bodyPr>
          <a:lstStyle/>
          <a:p>
            <a:r>
              <a:rPr lang="en-US" sz="4400" b="1" dirty="0"/>
              <a:t>    Acoustic Amplifier for Underwater Communication</a:t>
            </a:r>
          </a:p>
          <a:p>
            <a:endParaRPr lang="en-IN" sz="4400" dirty="0"/>
          </a:p>
          <a:p>
            <a:r>
              <a:rPr lang="en-IN" sz="3600" dirty="0"/>
              <a:t>by: Venkat </a:t>
            </a:r>
            <a:r>
              <a:rPr lang="en-IN" sz="3600" dirty="0" err="1"/>
              <a:t>Kommina</a:t>
            </a:r>
            <a:r>
              <a:rPr lang="en-IN" sz="3600" dirty="0"/>
              <a:t> (2022eeb1225),</a:t>
            </a:r>
          </a:p>
          <a:p>
            <a:r>
              <a:rPr lang="en-IN" sz="3600" dirty="0"/>
              <a:t> P. Jayavardhan (2022eeb1328) </a:t>
            </a:r>
          </a:p>
          <a:p>
            <a:r>
              <a:rPr lang="en-IN" sz="3600" dirty="0"/>
              <a:t>Under the guidance of Dr. Sam Darshi Sir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35EA5-D9A0-FB9F-9492-3504CECE7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1" y="323375"/>
            <a:ext cx="1905000" cy="2095500"/>
          </a:xfrm>
          <a:prstGeom prst="rect">
            <a:avLst/>
          </a:prstGeom>
        </p:spPr>
      </p:pic>
      <p:sp>
        <p:nvSpPr>
          <p:cNvPr id="6" name="AutoShape 2" descr="Generated image">
            <a:extLst>
              <a:ext uri="{FF2B5EF4-FFF2-40B4-BE49-F238E27FC236}">
                <a16:creationId xmlns:a16="http://schemas.microsoft.com/office/drawing/2014/main" id="{1234166B-8BD3-64E8-331D-99F19F484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579880"/>
            <a:ext cx="2001520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Generated image">
            <a:extLst>
              <a:ext uri="{FF2B5EF4-FFF2-40B4-BE49-F238E27FC236}">
                <a16:creationId xmlns:a16="http://schemas.microsoft.com/office/drawing/2014/main" id="{E7F75648-E47B-60B9-DF7E-14FDEE311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1210" y="15798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605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088B4-F19A-9CA6-BCE9-24247CB9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3" y="81280"/>
            <a:ext cx="5821057" cy="614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409DE-05B3-1E93-C40A-EB769644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4880"/>
            <a:ext cx="560832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0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5A6ACF-ACAA-0478-BE3D-5380D1A10A33}"/>
              </a:ext>
            </a:extLst>
          </p:cNvPr>
          <p:cNvSpPr txBox="1"/>
          <p:nvPr/>
        </p:nvSpPr>
        <p:spPr>
          <a:xfrm>
            <a:off x="8663771" y="84367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GVDD (Pin 7)</a:t>
            </a:r>
          </a:p>
          <a:p>
            <a:r>
              <a:rPr lang="en-IN" dirty="0"/>
              <a:t>          |</a:t>
            </a:r>
          </a:p>
          <a:p>
            <a:r>
              <a:rPr lang="en-IN" dirty="0"/>
              <a:t>         R2</a:t>
            </a:r>
          </a:p>
          <a:p>
            <a:r>
              <a:rPr lang="en-IN" dirty="0"/>
              <a:t>          |</a:t>
            </a:r>
          </a:p>
          <a:p>
            <a:r>
              <a:rPr lang="en-IN" dirty="0"/>
              <a:t>   GAIN/SLV (Pin 8)</a:t>
            </a:r>
          </a:p>
          <a:p>
            <a:r>
              <a:rPr lang="en-IN" dirty="0"/>
              <a:t>          |</a:t>
            </a:r>
          </a:p>
          <a:p>
            <a:r>
              <a:rPr lang="en-IN" dirty="0"/>
              <a:t>         R1</a:t>
            </a:r>
          </a:p>
          <a:p>
            <a:r>
              <a:rPr lang="en-IN" dirty="0"/>
              <a:t>          |</a:t>
            </a:r>
          </a:p>
          <a:p>
            <a:r>
              <a:rPr lang="en-IN" dirty="0"/>
              <a:t>        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B9497-D8DE-4459-01EF-C3EA89EC020F}"/>
              </a:ext>
            </a:extLst>
          </p:cNvPr>
          <p:cNvSpPr txBox="1"/>
          <p:nvPr/>
        </p:nvSpPr>
        <p:spPr>
          <a:xfrm>
            <a:off x="1097280" y="365760"/>
            <a:ext cx="987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</a:rPr>
              <a:t>Gain of the power amplifier: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A55-CB47-52D9-6915-A226EDC1C207}"/>
              </a:ext>
            </a:extLst>
          </p:cNvPr>
          <p:cNvSpPr txBox="1"/>
          <p:nvPr/>
        </p:nvSpPr>
        <p:spPr>
          <a:xfrm>
            <a:off x="1351280" y="1338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That voltage is set by the </a:t>
            </a:r>
            <a:r>
              <a:rPr lang="en-US" b="1" dirty="0"/>
              <a:t>voltage divider</a:t>
            </a:r>
            <a:r>
              <a:rPr lang="en-US" dirty="0"/>
              <a:t> formed by R1 and R2: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3D7A2-259C-F3BB-7DED-363D3DC9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9" y="1761221"/>
            <a:ext cx="3162741" cy="733527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FBEBBAD-0FC7-3C00-C8C9-3C71DE16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GVDD = 7V (internal regulator output)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9EB727A-8D01-4F42-175D-CEAE6A48A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675" y="2478466"/>
            <a:ext cx="405110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GVDD = 7V (internal regulator output)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C49494-DDC1-9EC9-28F8-4EEE821E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58" y="3031571"/>
            <a:ext cx="6045428" cy="2585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058EEA-291A-9218-41E5-EB790FB14B21}"/>
              </a:ext>
            </a:extLst>
          </p:cNvPr>
          <p:cNvSpPr txBox="1"/>
          <p:nvPr/>
        </p:nvSpPr>
        <p:spPr>
          <a:xfrm>
            <a:off x="1334458" y="5873604"/>
            <a:ext cx="8637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Keep resistor values in the </a:t>
            </a:r>
            <a:r>
              <a:rPr lang="en-US" b="1" dirty="0" err="1"/>
              <a:t>kΩ</a:t>
            </a:r>
            <a:r>
              <a:rPr lang="en-US" b="1" dirty="0"/>
              <a:t> range</a:t>
            </a:r>
            <a:r>
              <a:rPr lang="en-US" dirty="0"/>
              <a:t> (too low = power waste, too high = noise)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913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523D7-E741-D675-6CF1-A092E03E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781" y="891152"/>
            <a:ext cx="6663539" cy="25002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07CAD-3D89-3496-4613-92CCF71B3DA7}"/>
              </a:ext>
            </a:extLst>
          </p:cNvPr>
          <p:cNvSpPr txBox="1"/>
          <p:nvPr/>
        </p:nvSpPr>
        <p:spPr>
          <a:xfrm>
            <a:off x="7447280" y="2479040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Speaker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E5C28-2224-8865-6E33-E0000C8D52EE}"/>
              </a:ext>
            </a:extLst>
          </p:cNvPr>
          <p:cNvSpPr txBox="1"/>
          <p:nvPr/>
        </p:nvSpPr>
        <p:spPr>
          <a:xfrm>
            <a:off x="3280259" y="565219"/>
            <a:ext cx="657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LC Output Filter for Clean Signal</a:t>
            </a:r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53F75-8FDD-9FE5-041F-46FC08297C4F}"/>
              </a:ext>
            </a:extLst>
          </p:cNvPr>
          <p:cNvSpPr txBox="1"/>
          <p:nvPr/>
        </p:nvSpPr>
        <p:spPr>
          <a:xfrm>
            <a:off x="2086459" y="3429000"/>
            <a:ext cx="8961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Removes switching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Reconstructs a clean analog waveform across the </a:t>
            </a:r>
            <a:r>
              <a:rPr lang="en-US" b="1" dirty="0"/>
              <a:t>speaker.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we design it as a </a:t>
            </a:r>
            <a:r>
              <a:rPr lang="en-US" b="1" dirty="0"/>
              <a:t>low-pass filter</a:t>
            </a:r>
            <a:r>
              <a:rPr lang="en-US" dirty="0"/>
              <a:t>, with a </a:t>
            </a:r>
            <a:r>
              <a:rPr lang="en-US" b="1" dirty="0"/>
              <a:t>cutoff frequency (fc)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F1FC35-B35F-A2E1-19BD-D46461CE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520" y="4050250"/>
            <a:ext cx="2162477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6CF88-0BB8-7B38-9770-1207EEB60F4A}"/>
              </a:ext>
            </a:extLst>
          </p:cNvPr>
          <p:cNvSpPr txBox="1"/>
          <p:nvPr/>
        </p:nvSpPr>
        <p:spPr>
          <a:xfrm>
            <a:off x="3048000" y="484358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Pick:</a:t>
            </a:r>
          </a:p>
          <a:p>
            <a:pPr>
              <a:buNone/>
            </a:pPr>
            <a:r>
              <a:rPr lang="en-US" dirty="0"/>
              <a:t>fc=1.5 × max signal frequency</a:t>
            </a:r>
          </a:p>
          <a:p>
            <a:pPr>
              <a:buNone/>
            </a:pPr>
            <a:r>
              <a:rPr lang="en-US" dirty="0"/>
              <a:t>So, we take fc= 1.5 x 20kHz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947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28BD124-53BF-3B78-A8E6-3B7C39F6A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1712634"/>
            <a:ext cx="1064768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Bridge-Tied Load (BTL) Drive: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speaker is connected between two outputs (e.g.,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OUTPL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OUTNL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These outputs swing in opposite phases, creating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voltage difference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the speaker — even though neither side is tied to 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Output Swing and Power: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differential swing effectively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doubles the voltage across the speaker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delivering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4× the power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compared to single-ended drive. The result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stronger, cleaner sound or signal transmission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ideal for underwater acoustic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2DDAD-1EF5-130E-105B-89FC450D01E9}"/>
              </a:ext>
            </a:extLst>
          </p:cNvPr>
          <p:cNvSpPr txBox="1"/>
          <p:nvPr/>
        </p:nvSpPr>
        <p:spPr>
          <a:xfrm>
            <a:off x="883920" y="335280"/>
            <a:ext cx="8981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Speaker Operation with Differential Outputs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620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1E7F0-AA3C-CCBF-E85E-376E6C1A4095}"/>
              </a:ext>
            </a:extLst>
          </p:cNvPr>
          <p:cNvSpPr txBox="1"/>
          <p:nvPr/>
        </p:nvSpPr>
        <p:spPr>
          <a:xfrm>
            <a:off x="1111170" y="451413"/>
            <a:ext cx="981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Schematic layout design of entire 3 stages: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D39C-BE3B-BB0F-9EB3-CCD6672E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00" y="1374743"/>
            <a:ext cx="9290612" cy="46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1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6C37E-AA43-5DA6-8962-EA5D82EBB95A}"/>
              </a:ext>
            </a:extLst>
          </p:cNvPr>
          <p:cNvSpPr txBox="1"/>
          <p:nvPr/>
        </p:nvSpPr>
        <p:spPr>
          <a:xfrm>
            <a:off x="1018572" y="486137"/>
            <a:ext cx="9792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Implementing Power Amplifier Circuit in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EasyEDA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                PCB Design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74DA5-2748-C8D8-C1B9-20E36CEB8D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975" y="1881838"/>
            <a:ext cx="6423949" cy="41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E5691-8F3C-20C2-85E9-0340528D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033" y="1982943"/>
            <a:ext cx="6320921" cy="40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8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BF5AE-ABC5-D7C0-E44A-BD963276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736" y="1219201"/>
            <a:ext cx="8217095" cy="4501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CD2A2-0BE8-6FEB-36DC-38F4AF42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1" y="2095132"/>
            <a:ext cx="3785419" cy="3302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58E9D-EBCA-D795-786F-8E31259FAC26}"/>
              </a:ext>
            </a:extLst>
          </p:cNvPr>
          <p:cNvSpPr txBox="1"/>
          <p:nvPr/>
        </p:nvSpPr>
        <p:spPr>
          <a:xfrm>
            <a:off x="1474839" y="471948"/>
            <a:ext cx="9438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 LAYOUT OF PCB:</a:t>
            </a:r>
            <a:br>
              <a:rPr lang="en-IN" sz="4000" b="1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55D80-2739-1651-1B26-A0F036A9DE32}"/>
              </a:ext>
            </a:extLst>
          </p:cNvPr>
          <p:cNvSpPr txBox="1"/>
          <p:nvPr/>
        </p:nvSpPr>
        <p:spPr>
          <a:xfrm>
            <a:off x="1563329" y="5820697"/>
            <a:ext cx="421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Front view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B9F11-F2E1-06FB-D422-C644D223F97C}"/>
              </a:ext>
            </a:extLst>
          </p:cNvPr>
          <p:cNvSpPr txBox="1"/>
          <p:nvPr/>
        </p:nvSpPr>
        <p:spPr>
          <a:xfrm>
            <a:off x="8406581" y="5535560"/>
            <a:ext cx="28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Back view</a:t>
            </a:r>
          </a:p>
        </p:txBody>
      </p:sp>
    </p:spTree>
    <p:extLst>
      <p:ext uri="{BB962C8B-B14F-4D97-AF65-F5344CB8AC3E}">
        <p14:creationId xmlns:p14="http://schemas.microsoft.com/office/powerpoint/2010/main" val="91559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C4BB81-ADE4-DB98-68B1-09192758296C}"/>
              </a:ext>
            </a:extLst>
          </p:cNvPr>
          <p:cNvSpPr txBox="1"/>
          <p:nvPr/>
        </p:nvSpPr>
        <p:spPr>
          <a:xfrm>
            <a:off x="1059180" y="2103120"/>
            <a:ext cx="106349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project successfully designed an </a:t>
            </a:r>
            <a:r>
              <a:rPr lang="en-US" sz="2400" b="1" dirty="0"/>
              <a:t>acoustic amplifier system</a:t>
            </a:r>
            <a:r>
              <a:rPr lang="en-US" sz="2400" dirty="0"/>
              <a:t> integrating the </a:t>
            </a:r>
            <a:r>
              <a:rPr lang="en-US" sz="2400" b="1" dirty="0"/>
              <a:t>TI JFE150 preamplifier</a:t>
            </a:r>
            <a:r>
              <a:rPr lang="en-US" sz="2400" dirty="0"/>
              <a:t>, a </a:t>
            </a:r>
            <a:r>
              <a:rPr lang="en-US" sz="2400" b="1" dirty="0"/>
              <a:t>4th-order Sallen-Key bandpass filter</a:t>
            </a:r>
            <a:r>
              <a:rPr lang="en-US" sz="2400" dirty="0"/>
              <a:t>, and the </a:t>
            </a:r>
            <a:r>
              <a:rPr lang="en-US" sz="2400" b="1" dirty="0"/>
              <a:t>TI TPA3116D2 Class-D power amplifier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Simulation results , validate the system's performance, and </a:t>
            </a:r>
            <a:r>
              <a:rPr lang="en-US" sz="2400" b="1" dirty="0"/>
              <a:t>PCB layouts are finalized</a:t>
            </a:r>
            <a:r>
              <a:rPr lang="en-US" sz="2400" dirty="0"/>
              <a:t> for manufacturing.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b="1" dirty="0"/>
              <a:t>Next steps</a:t>
            </a:r>
            <a:r>
              <a:rPr lang="en-US" sz="2400" dirty="0"/>
              <a:t>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Hardware prototyping and assembly.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Underwater acoustic testing</a:t>
            </a:r>
            <a:r>
              <a:rPr lang="en-US" sz="2400" dirty="0"/>
              <a:t> for real-world validation.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Impedance matching refinement</a:t>
            </a:r>
            <a:r>
              <a:rPr lang="en-US" sz="2400" dirty="0"/>
              <a:t> to maximize signal efficiency.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11A59-2397-C4E5-5073-B73A75335182}"/>
              </a:ext>
            </a:extLst>
          </p:cNvPr>
          <p:cNvSpPr txBox="1"/>
          <p:nvPr/>
        </p:nvSpPr>
        <p:spPr>
          <a:xfrm>
            <a:off x="1264920" y="1028700"/>
            <a:ext cx="601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34897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2C8E5501-C705-4184-BDB1-0C6F09BF7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00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63C21-519F-99AA-9A80-C5A906B31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06680"/>
            <a:ext cx="11109960" cy="6278880"/>
          </a:xfrm>
        </p:spPr>
        <p:txBody>
          <a:bodyPr/>
          <a:lstStyle/>
          <a:p>
            <a:r>
              <a:rPr lang="en-IN" dirty="0"/>
              <a:t>        </a:t>
            </a:r>
          </a:p>
          <a:p>
            <a:r>
              <a:rPr lang="en-IN" dirty="0"/>
              <a:t>          </a:t>
            </a:r>
          </a:p>
          <a:p>
            <a:r>
              <a:rPr lang="en-IN" dirty="0"/>
              <a:t>              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real-time communication with submarines, autonomous underwater vehicles (AUVs), and divers for ocean mapping, data collection, and deep-sea discovery.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Defense &amp; Surveillance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Critical for naval operations, underwater drone coordination, and secure data transmission between submarines and surface ships.</a:t>
            </a:r>
          </a:p>
          <a:p>
            <a:pPr algn="l"/>
            <a:endParaRPr lang="en-IN" dirty="0"/>
          </a:p>
        </p:txBody>
      </p:sp>
      <p:pic>
        <p:nvPicPr>
          <p:cNvPr id="1026" name="Picture 2" descr="Electronics 10 00632 g001 550">
            <a:extLst>
              <a:ext uri="{FF2B5EF4-FFF2-40B4-BE49-F238E27FC236}">
                <a16:creationId xmlns:a16="http://schemas.microsoft.com/office/drawing/2014/main" id="{58FD2749-8C9B-A594-8CF7-E277455C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6" y="401320"/>
            <a:ext cx="5988664" cy="35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EBB9BF-7469-393E-022C-39B66921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B30F8-FD6C-5709-E488-1251B6DB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4666"/>
            <a:ext cx="5191760" cy="38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A1E1FA-44A3-EABC-37EF-E8822067EA99}"/>
              </a:ext>
            </a:extLst>
          </p:cNvPr>
          <p:cNvSpPr txBox="1"/>
          <p:nvPr/>
        </p:nvSpPr>
        <p:spPr>
          <a:xfrm>
            <a:off x="853440" y="746760"/>
            <a:ext cx="1060704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50000"/>
                  </a:schemeClr>
                </a:solidFill>
              </a:rPr>
              <a:t>Problem Statement:           </a:t>
            </a:r>
          </a:p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Acoustic Amplifier for Underwater Communication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Hydrophones generate extremely weak signals (in microvolts).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These signals are too faint and noisy for direct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Therefore, we first need a </a:t>
            </a:r>
            <a:r>
              <a:rPr lang="en-US" sz="2400" b="1" dirty="0"/>
              <a:t>preamplifier</a:t>
            </a:r>
            <a:r>
              <a:rPr lang="en-US" sz="2400" dirty="0"/>
              <a:t> to boost the signal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Next, we apply a </a:t>
            </a:r>
            <a:r>
              <a:rPr lang="en-US" sz="2400" b="1" dirty="0"/>
              <a:t>band-pass filter</a:t>
            </a:r>
            <a:r>
              <a:rPr lang="en-US" sz="2400" dirty="0"/>
              <a:t> to eliminate DC drift and unwanted high-frequency noise.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Then, a </a:t>
            </a:r>
            <a:r>
              <a:rPr lang="en-US" sz="2400" b="1" dirty="0"/>
              <a:t>power amplifier</a:t>
            </a:r>
            <a:r>
              <a:rPr lang="en-US" sz="2400" dirty="0"/>
              <a:t> boosts the signal to a level suitable for driving output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Finally, the signal is fed to a </a:t>
            </a:r>
            <a:r>
              <a:rPr lang="en-US" sz="2400" b="1" dirty="0"/>
              <a:t>speaker or headphone</a:t>
            </a:r>
            <a:r>
              <a:rPr lang="en-US" sz="2400" dirty="0"/>
              <a:t> for human listening.</a:t>
            </a:r>
          </a:p>
          <a:p>
            <a:endParaRPr lang="en-US" sz="2400" dirty="0"/>
          </a:p>
          <a:p>
            <a:r>
              <a:rPr lang="en-US" sz="2800" dirty="0"/>
              <a:t>This project focuses on designing each of these stages specifically for underwater conditions.</a:t>
            </a:r>
          </a:p>
          <a:p>
            <a:endParaRPr lang="en-US" sz="1800" b="1" dirty="0"/>
          </a:p>
          <a:p>
            <a:br>
              <a:rPr lang="en-US" sz="1800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8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E1FDD-F69A-420D-08A5-F10258FB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16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94B11-A4A9-2B03-AA66-C81D52EC8FF6}"/>
              </a:ext>
            </a:extLst>
          </p:cNvPr>
          <p:cNvSpPr txBox="1"/>
          <p:nvPr/>
        </p:nvSpPr>
        <p:spPr>
          <a:xfrm>
            <a:off x="3229338" y="2095018"/>
            <a:ext cx="187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Stage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619E-B823-07BB-9B26-43D0B5A80373}"/>
              </a:ext>
            </a:extLst>
          </p:cNvPr>
          <p:cNvSpPr txBox="1"/>
          <p:nvPr/>
        </p:nvSpPr>
        <p:spPr>
          <a:xfrm>
            <a:off x="6273093" y="5127585"/>
            <a:ext cx="1875098" cy="84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F629-4CF6-A4E9-43B7-10EC94DABD17}"/>
              </a:ext>
            </a:extLst>
          </p:cNvPr>
          <p:cNvSpPr txBox="1"/>
          <p:nvPr/>
        </p:nvSpPr>
        <p:spPr>
          <a:xfrm>
            <a:off x="3229338" y="3594468"/>
            <a:ext cx="228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Stage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3DA8B-E7D0-54C0-E113-AFA2F32F7106}"/>
              </a:ext>
            </a:extLst>
          </p:cNvPr>
          <p:cNvSpPr txBox="1"/>
          <p:nvPr/>
        </p:nvSpPr>
        <p:spPr>
          <a:xfrm>
            <a:off x="3229338" y="5143500"/>
            <a:ext cx="1411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48627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BDF1F4-C8D7-0D20-6580-1657648ADECB}"/>
              </a:ext>
            </a:extLst>
          </p:cNvPr>
          <p:cNvSpPr txBox="1"/>
          <p:nvPr/>
        </p:nvSpPr>
        <p:spPr>
          <a:xfrm>
            <a:off x="1296365" y="300942"/>
            <a:ext cx="9525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Stage 1 :   </a:t>
            </a:r>
            <a:r>
              <a:rPr lang="en-IN" sz="4000" b="1" dirty="0">
                <a:solidFill>
                  <a:schemeClr val="accent2">
                    <a:lumMod val="75000"/>
                  </a:schemeClr>
                </a:solidFill>
              </a:rPr>
              <a:t>Preamplifier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18689-E3B0-50C0-F3FE-5FBB5909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" y="1296421"/>
            <a:ext cx="6082930" cy="5018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249FF-9803-538A-49CF-C09E75309B9B}"/>
              </a:ext>
            </a:extLst>
          </p:cNvPr>
          <p:cNvSpPr txBox="1"/>
          <p:nvPr/>
        </p:nvSpPr>
        <p:spPr>
          <a:xfrm>
            <a:off x="5856790" y="1412111"/>
            <a:ext cx="59609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TI JFE150 &amp; OPA202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Ultra-Low Noise &amp; High Gain</a:t>
            </a:r>
            <a:br>
              <a:rPr lang="en-US" dirty="0"/>
            </a:br>
            <a:r>
              <a:rPr lang="en-US" dirty="0"/>
              <a:t>Offers extremely low input-referred noise and a closed-loop gain of 60 dB, making it perfect for amplifying weak microvolt-level signals from hydrophones.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Input Impedance</a:t>
            </a:r>
            <a:br>
              <a:rPr lang="en-US" dirty="0"/>
            </a:br>
            <a:r>
              <a:rPr lang="en-US" dirty="0"/>
              <a:t>Prevents loading the high-impedance hydrophone signal, ensuring signal integrity and minimal distortion.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Wide and Stable Frequency Response</a:t>
            </a:r>
            <a:br>
              <a:rPr lang="en-US" dirty="0"/>
            </a:br>
            <a:r>
              <a:rPr lang="en-US" dirty="0"/>
              <a:t>Provides flat amplification from 16 Hz to 43 kHz with a stable phase margin of 87.4°, fully covering the underwater communication band (10–20 kHz).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Op-Amp Integration for Precision</a:t>
            </a:r>
            <a:br>
              <a:rPr lang="en-US" dirty="0"/>
            </a:br>
            <a:r>
              <a:rPr lang="en-US" dirty="0"/>
              <a:t>Paired with OPA202 op-amp for stable, low-noise amplification—avoiding the limitations of bipolar op-amps in high-impedance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7039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5D99E-D60C-9D4E-C1B6-4A5F1E4E8D2D}"/>
              </a:ext>
            </a:extLst>
          </p:cNvPr>
          <p:cNvSpPr txBox="1"/>
          <p:nvPr/>
        </p:nvSpPr>
        <p:spPr>
          <a:xfrm>
            <a:off x="848360" y="497840"/>
            <a:ext cx="1049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Gain of the Preamp stage:  </a:t>
            </a:r>
            <a:r>
              <a:rPr lang="en-IN" sz="2800" b="1" dirty="0">
                <a:solidFill>
                  <a:schemeClr val="bg2">
                    <a:lumMod val="10000"/>
                  </a:schemeClr>
                </a:solidFill>
              </a:rPr>
              <a:t>( Gain ~ 60 dB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840C8-672E-ACBB-A312-BCE8802E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15" y="968258"/>
            <a:ext cx="6630325" cy="5391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7D561-2849-82CC-B977-9B5C43E4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415" y="1342107"/>
            <a:ext cx="6082930" cy="50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7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75281-6A6A-2A31-CB9F-8FC3EC7D89BD}"/>
              </a:ext>
            </a:extLst>
          </p:cNvPr>
          <p:cNvSpPr txBox="1"/>
          <p:nvPr/>
        </p:nvSpPr>
        <p:spPr>
          <a:xfrm>
            <a:off x="1219200" y="345440"/>
            <a:ext cx="7924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Stage 2 :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Band-pass filter </a:t>
            </a:r>
            <a:endParaRPr lang="en-I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FC00D-A3FC-2D4D-DBBC-B92EF6CA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0" y="1295053"/>
            <a:ext cx="5540415" cy="2628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CD4BB8-B4C2-6DC6-D7A8-F3A7A395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83" y="1202455"/>
            <a:ext cx="5078053" cy="272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2958C-987E-71DD-DBA7-160D8E3E3E23}"/>
              </a:ext>
            </a:extLst>
          </p:cNvPr>
          <p:cNvSpPr txBox="1"/>
          <p:nvPr/>
        </p:nvSpPr>
        <p:spPr>
          <a:xfrm>
            <a:off x="1219200" y="4085863"/>
            <a:ext cx="4707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Low-Pass Sallen-Key Circuit</a:t>
            </a:r>
          </a:p>
          <a:p>
            <a:r>
              <a:rPr lang="da-DK" sz="2000" dirty="0"/>
              <a:t> Set Filter Componen</a:t>
            </a:r>
            <a:r>
              <a:rPr lang="en-IN" sz="2000" dirty="0" err="1"/>
              <a:t>ts</a:t>
            </a:r>
            <a:r>
              <a:rPr lang="en-IN" sz="2000" dirty="0"/>
              <a:t> equal:</a:t>
            </a:r>
          </a:p>
          <a:p>
            <a:r>
              <a:rPr lang="pt-BR" sz="2000" dirty="0"/>
              <a:t>Letting R1=R2=R and </a:t>
            </a:r>
            <a:r>
              <a:rPr lang="en-IN" sz="2000" dirty="0"/>
              <a:t>C1=C2=C </a:t>
            </a:r>
          </a:p>
          <a:p>
            <a:endParaRPr lang="en-IN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462F0-D3D6-6DA5-0144-B4BEC889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681" y="5091454"/>
            <a:ext cx="1403042" cy="635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0A1DE6-9571-008F-4B8A-3501300E2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042" y="5809300"/>
            <a:ext cx="1247949" cy="590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7AD3B-07F0-B7C6-1E64-7880B19C9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5875345"/>
            <a:ext cx="1448002" cy="5811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F4D6C4-6E7A-4986-D910-1C70A0241A4F}"/>
              </a:ext>
            </a:extLst>
          </p:cNvPr>
          <p:cNvSpPr txBox="1"/>
          <p:nvPr/>
        </p:nvSpPr>
        <p:spPr>
          <a:xfrm>
            <a:off x="6672719" y="4072947"/>
            <a:ext cx="609407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High-Pass Sallen-Key Circuit</a:t>
            </a:r>
          </a:p>
          <a:p>
            <a:r>
              <a:rPr lang="da-DK" sz="1800" dirty="0"/>
              <a:t> Set Filter Componen</a:t>
            </a:r>
            <a:r>
              <a:rPr lang="en-IN" sz="1800" dirty="0" err="1"/>
              <a:t>ts</a:t>
            </a:r>
            <a:r>
              <a:rPr lang="en-IN" sz="1800" dirty="0"/>
              <a:t> equal:</a:t>
            </a:r>
          </a:p>
          <a:p>
            <a:r>
              <a:rPr lang="pt-BR" sz="1800" dirty="0"/>
              <a:t>Letting R1=R2=R and </a:t>
            </a:r>
            <a:r>
              <a:rPr lang="en-IN" sz="1800" dirty="0"/>
              <a:t>C1=C2=C </a:t>
            </a:r>
          </a:p>
          <a:p>
            <a:endParaRPr lang="en-IN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6D7500-8305-96B9-9366-E8428DF1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84" y="5091453"/>
            <a:ext cx="1403042" cy="6356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DC49F2-2DFC-60C2-0D7E-A8C0B4AE5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83" y="5809300"/>
            <a:ext cx="1448002" cy="581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C16E9F-1ABC-FC74-2F4D-4A0D7B16A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823" y="5727148"/>
            <a:ext cx="124794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D7E9A06C-FEC8-0A4F-0E69-C63F3A0F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underwater environments, signal levels are tiny. The Sallen-Key filter, paired with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low-noise op-amps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introduces very little additional noise, making it ideal for amplifying weak hydrophone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1A814-6050-BB80-26D7-41B12429DC7B}"/>
              </a:ext>
            </a:extLst>
          </p:cNvPr>
          <p:cNvSpPr txBox="1"/>
          <p:nvPr/>
        </p:nvSpPr>
        <p:spPr>
          <a:xfrm>
            <a:off x="603812" y="3761773"/>
            <a:ext cx="10984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underwater environments, signal levels are tiny. The Sallen-Key filter, paired with low-noise op-amps, introduces very little additional noise, making it ideal for amplifying weak hydrophone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can be tuned accurately within the </a:t>
            </a:r>
            <a:r>
              <a:rPr lang="en-US" sz="2400" b="1" dirty="0"/>
              <a:t>10 Hz to 20 kHz audio range</a:t>
            </a:r>
            <a:r>
              <a:rPr lang="en-US" sz="2400" dirty="0"/>
              <a:t>, which matches the underwater communication band.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get </a:t>
            </a:r>
            <a:r>
              <a:rPr lang="en-US" sz="2400" b="1" dirty="0"/>
              <a:t>sharp roll-off</a:t>
            </a:r>
            <a:r>
              <a:rPr lang="en-US" sz="2400" dirty="0"/>
              <a:t> without affecting useful audio.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5327-5CEE-5E86-69DA-4CCDA285CCDF}"/>
              </a:ext>
            </a:extLst>
          </p:cNvPr>
          <p:cNvSpPr txBox="1"/>
          <p:nvPr/>
        </p:nvSpPr>
        <p:spPr>
          <a:xfrm>
            <a:off x="603812" y="335666"/>
            <a:ext cx="10984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By simply , just cascading the Low pass filter and High pass filter , we achieve a band pass filter.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5F771-3DEB-2602-52AE-18B9AEEE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25" y="1103537"/>
            <a:ext cx="5540415" cy="2605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96404-D882-74EE-B9AB-C5C6FFB7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1234429"/>
            <a:ext cx="5078053" cy="27213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5C9F2-DE35-CDE8-8244-4C99A3A6BF80}"/>
              </a:ext>
            </a:extLst>
          </p:cNvPr>
          <p:cNvCxnSpPr>
            <a:cxnSpLocks/>
          </p:cNvCxnSpPr>
          <p:nvPr/>
        </p:nvCxnSpPr>
        <p:spPr>
          <a:xfrm>
            <a:off x="5356860" y="2294890"/>
            <a:ext cx="10363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61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222321-14CC-EB78-11DB-90251B55F1EA}"/>
              </a:ext>
            </a:extLst>
          </p:cNvPr>
          <p:cNvSpPr txBox="1"/>
          <p:nvPr/>
        </p:nvSpPr>
        <p:spPr>
          <a:xfrm>
            <a:off x="1493520" y="355600"/>
            <a:ext cx="94589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</a:rPr>
              <a:t>Stage 3 :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Power-Amplifier  </a:t>
            </a:r>
            <a:endParaRPr lang="en-IN" sz="4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D9272-99A4-5A35-5A13-1B52D5F94F58}"/>
              </a:ext>
            </a:extLst>
          </p:cNvPr>
          <p:cNvSpPr txBox="1"/>
          <p:nvPr/>
        </p:nvSpPr>
        <p:spPr>
          <a:xfrm>
            <a:off x="1391920" y="1506974"/>
            <a:ext cx="930656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</a:t>
            </a:r>
            <a:r>
              <a:rPr lang="en-IN" sz="2400" dirty="0"/>
              <a:t>TI </a:t>
            </a:r>
            <a:r>
              <a:rPr lang="en-IN" sz="2400" b="1" dirty="0"/>
              <a:t>TPA3116D2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Class-D Operation with PWM Switching . The TPA3116D2 uses high-frequency Pulse Width Modulation (PWM) to amplify audio or signal inputs efficiently. Instead of linearly boosting voltage like Class A/B amps, it switches transistors fully ON or OFF, minimizing heat and power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Output Power with Efficiency, Capable of delivering up to 2 × 50W into 4Ω loads, it achieves &gt;92% efficiency.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ideal for embedded and battery-powered systems like underwater acoustic devices, as it avoids the need for large heatsinks.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Integrated LC Output Filter for Clean Signal. An LC low-pass filter at the output reconstructs a smooth analog signal from the PWM pulses and suppresses high-frequency switching noise, ensuring clean, safe driving of speakers or transducers.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Gain is hardware-configurable via resistors, with preset options of </a:t>
            </a:r>
            <a:r>
              <a:rPr lang="en-US" sz="2000" b="1" dirty="0"/>
              <a:t>20/26/32/36 </a:t>
            </a:r>
            <a:r>
              <a:rPr lang="en-US" sz="2000" b="1" dirty="0" err="1"/>
              <a:t>dB</a:t>
            </a:r>
            <a:r>
              <a:rPr lang="en-US" sz="2000" dirty="0" err="1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850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</TotalTime>
  <Words>979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Unicode MS</vt:lpstr>
      <vt:lpstr>Calibri</vt:lpstr>
      <vt:lpstr>Calibri Light</vt:lpstr>
      <vt:lpstr>Office Theme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pathivada jaya vardhan</dc:creator>
  <cp:lastModifiedBy>pathivada jaya vardhan</cp:lastModifiedBy>
  <cp:revision>5</cp:revision>
  <dcterms:created xsi:type="dcterms:W3CDTF">2025-05-13T20:53:07Z</dcterms:created>
  <dcterms:modified xsi:type="dcterms:W3CDTF">2025-05-13T23:20:14Z</dcterms:modified>
</cp:coreProperties>
</file>